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28"/>
  </p:notesMasterIdLst>
  <p:sldIdLst>
    <p:sldId id="284" r:id="rId2"/>
    <p:sldId id="274" r:id="rId3"/>
    <p:sldId id="275" r:id="rId4"/>
    <p:sldId id="276" r:id="rId5"/>
    <p:sldId id="277" r:id="rId6"/>
    <p:sldId id="278" r:id="rId7"/>
    <p:sldId id="279" r:id="rId8"/>
    <p:sldId id="281" r:id="rId9"/>
    <p:sldId id="282" r:id="rId10"/>
    <p:sldId id="283" r:id="rId11"/>
    <p:sldId id="257" r:id="rId12"/>
    <p:sldId id="271" r:id="rId13"/>
    <p:sldId id="272" r:id="rId14"/>
    <p:sldId id="259" r:id="rId15"/>
    <p:sldId id="267" r:id="rId16"/>
    <p:sldId id="268" r:id="rId17"/>
    <p:sldId id="269" r:id="rId18"/>
    <p:sldId id="270" r:id="rId19"/>
    <p:sldId id="260" r:id="rId20"/>
    <p:sldId id="261" r:id="rId21"/>
    <p:sldId id="262" r:id="rId22"/>
    <p:sldId id="263" r:id="rId23"/>
    <p:sldId id="264" r:id="rId24"/>
    <p:sldId id="266" r:id="rId25"/>
    <p:sldId id="273" r:id="rId26"/>
    <p:sldId id="286" r:id="rId27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E4FB"/>
    <a:srgbClr val="00FF99"/>
    <a:srgbClr val="00FFFF"/>
    <a:srgbClr val="F96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8AAB7-B4BC-46B0-AF00-E3ACF026B4A5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777A2C1-394C-4A78-8C8A-6C75D083F488}">
      <dgm:prSet/>
      <dgm:spPr/>
      <dgm:t>
        <a:bodyPr/>
        <a:lstStyle/>
        <a:p>
          <a:pPr rtl="0"/>
          <a:r>
            <a:rPr lang="ru-RU" smtClean="0"/>
            <a:t>Всякая система обладает определёнными элементным составом и структурой. Свойства системы зависят от того и от другого. Даже при одинаковом составе, системы с разной структурой обладают разными свойствами, могут иметь разное назначение.</a:t>
          </a:r>
          <a:endParaRPr lang="ru-RU"/>
        </a:p>
      </dgm:t>
    </dgm:pt>
    <dgm:pt modelId="{DA95A94D-BEDB-4A01-BEFB-3E0402BFDFAE}" type="parTrans" cxnId="{343F128F-87A2-431F-BC1F-8ECFDD833CD8}">
      <dgm:prSet/>
      <dgm:spPr/>
      <dgm:t>
        <a:bodyPr/>
        <a:lstStyle/>
        <a:p>
          <a:endParaRPr lang="ru-RU"/>
        </a:p>
      </dgm:t>
    </dgm:pt>
    <dgm:pt modelId="{B250EA1B-2913-4A63-BE9D-DEAD141B1D4C}" type="sibTrans" cxnId="{343F128F-87A2-431F-BC1F-8ECFDD833CD8}">
      <dgm:prSet/>
      <dgm:spPr/>
      <dgm:t>
        <a:bodyPr/>
        <a:lstStyle/>
        <a:p>
          <a:endParaRPr lang="ru-RU"/>
        </a:p>
      </dgm:t>
    </dgm:pt>
    <dgm:pt modelId="{6A11B97D-EB6B-4285-AAA5-5C1A9909C8F9}" type="pres">
      <dgm:prSet presAssocID="{E4E8AAB7-B4BC-46B0-AF00-E3ACF026B4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780A56-C743-44A0-86F9-1437AF4F04CA}" type="pres">
      <dgm:prSet presAssocID="{9777A2C1-394C-4A78-8C8A-6C75D083F48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D0A5B9-8644-4344-8C90-A6A12B47EFF5}" type="presOf" srcId="{E4E8AAB7-B4BC-46B0-AF00-E3ACF026B4A5}" destId="{6A11B97D-EB6B-4285-AAA5-5C1A9909C8F9}" srcOrd="0" destOrd="0" presId="urn:microsoft.com/office/officeart/2005/8/layout/hList6"/>
    <dgm:cxn modelId="{343F128F-87A2-431F-BC1F-8ECFDD833CD8}" srcId="{E4E8AAB7-B4BC-46B0-AF00-E3ACF026B4A5}" destId="{9777A2C1-394C-4A78-8C8A-6C75D083F488}" srcOrd="0" destOrd="0" parTransId="{DA95A94D-BEDB-4A01-BEFB-3E0402BFDFAE}" sibTransId="{B250EA1B-2913-4A63-BE9D-DEAD141B1D4C}"/>
    <dgm:cxn modelId="{171EFE7B-B458-4BEE-8FC4-2007FC6AD9F3}" type="presOf" srcId="{9777A2C1-394C-4A78-8C8A-6C75D083F488}" destId="{09780A56-C743-44A0-86F9-1437AF4F04CA}" srcOrd="0" destOrd="0" presId="urn:microsoft.com/office/officeart/2005/8/layout/hList6"/>
    <dgm:cxn modelId="{B212510C-8B6E-45A8-A116-2490F5010F16}" type="presParOf" srcId="{6A11B97D-EB6B-4285-AAA5-5C1A9909C8F9}" destId="{09780A56-C743-44A0-86F9-1437AF4F04CA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80A56-C743-44A0-86F9-1437AF4F04CA}">
      <dsp:nvSpPr>
        <dsp:cNvPr id="0" name=""/>
        <dsp:cNvSpPr/>
      </dsp:nvSpPr>
      <dsp:spPr>
        <a:xfrm rot="16200000">
          <a:off x="1323975" y="-1323975"/>
          <a:ext cx="4513262" cy="7161212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0813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Всякая система обладает определёнными элементным составом и структурой. Свойства системы зависят от того и от другого. Даже при одинаковом составе, системы с разной структурой обладают разными свойствами, могут иметь разное назначение.</a:t>
          </a:r>
          <a:endParaRPr lang="ru-RU" sz="2400" kern="1200"/>
        </a:p>
      </dsp:txBody>
      <dsp:txXfrm rot="5400000">
        <a:off x="0" y="902652"/>
        <a:ext cx="7161212" cy="2707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6"/>
          </a:xfrm>
          <a:prstGeom prst="rect">
            <a:avLst/>
          </a:prstGeom>
        </p:spPr>
        <p:txBody>
          <a:bodyPr vert="horz" lIns="96580" tIns="48291" rIns="96580" bIns="48291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3" y="0"/>
            <a:ext cx="2984870" cy="501016"/>
          </a:xfrm>
          <a:prstGeom prst="rect">
            <a:avLst/>
          </a:prstGeom>
        </p:spPr>
        <p:txBody>
          <a:bodyPr vert="horz" lIns="96580" tIns="48291" rIns="96580" bIns="48291" rtlCol="0"/>
          <a:lstStyle>
            <a:lvl1pPr algn="r">
              <a:defRPr sz="1300" smtClean="0"/>
            </a:lvl1pPr>
          </a:lstStyle>
          <a:p>
            <a:pPr>
              <a:defRPr/>
            </a:pPr>
            <a:fld id="{A05403B4-B5FA-4FE8-BA1B-4D5F31C3769C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2475"/>
            <a:ext cx="50053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0" tIns="48291" rIns="96580" bIns="48291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8" y="4759643"/>
            <a:ext cx="5510530" cy="4509136"/>
          </a:xfrm>
          <a:prstGeom prst="rect">
            <a:avLst/>
          </a:prstGeom>
        </p:spPr>
        <p:txBody>
          <a:bodyPr vert="horz" lIns="96580" tIns="48291" rIns="96580" bIns="4829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5"/>
            <a:ext cx="2984870" cy="501016"/>
          </a:xfrm>
          <a:prstGeom prst="rect">
            <a:avLst/>
          </a:prstGeom>
        </p:spPr>
        <p:txBody>
          <a:bodyPr vert="horz" lIns="96580" tIns="48291" rIns="96580" bIns="48291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3" y="9517545"/>
            <a:ext cx="2984870" cy="501016"/>
          </a:xfrm>
          <a:prstGeom prst="rect">
            <a:avLst/>
          </a:prstGeom>
        </p:spPr>
        <p:txBody>
          <a:bodyPr vert="horz" lIns="96580" tIns="48291" rIns="96580" bIns="48291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5316E421-E36A-4601-A1A4-B9C98E3EC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875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752475"/>
            <a:ext cx="5005387" cy="3756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84715" indent="-3018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07256" indent="-2414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90158" indent="-2414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73058" indent="-2414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55962" indent="-24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138864" indent="-24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621764" indent="-24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104666" indent="-24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D5152FD-1046-4023-BFBA-34A555283E8B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525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9" y="985839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9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5A72F-CF2F-4F42-A89B-646BF60D3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4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28F62-6670-43C8-9A84-48A7736C4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4" y="301626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6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A0D49-91F6-4F85-9212-49C8692E9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08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2BDCA-9383-41E8-B2FC-A66571EE0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94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8D67B-2B8A-4EBC-BBCE-E3442C7F7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39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4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233C5-AD58-4423-A302-CCBF39B9B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3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9D534-0F5A-4DE9-A8A4-57531340D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63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19762-6983-4A4A-9E60-6640B6E09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33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39B7F-9DB1-42C7-B9D6-F8B6E1C3E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96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CA221-4CAB-41A6-AC36-8975378D0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30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F5D01-3F78-4738-9634-512FDA0D5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86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40000"/>
                <a:satMod val="250000"/>
              </a:schemeClr>
            </a:gs>
            <a:gs pos="9000">
              <a:schemeClr val="bg1"/>
            </a:gs>
            <a:gs pos="50000">
              <a:schemeClr val="bg1"/>
            </a:gs>
            <a:gs pos="79000">
              <a:schemeClr val="accent2">
                <a:lumMod val="20000"/>
                <a:lumOff val="8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499" y="0"/>
            <a:ext cx="11925300" cy="3810000"/>
            <a:chOff x="-2040" y="0"/>
            <a:chExt cx="7512" cy="2400"/>
          </a:xfrm>
        </p:grpSpPr>
        <p:sp>
          <p:nvSpPr>
            <p:cNvPr id="151555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1556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1557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4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4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15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5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5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0170191-6FBA-44EF-B2D6-83591F3B4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9666" y="1196752"/>
            <a:ext cx="7239000" cy="1444625"/>
          </a:xfrm>
        </p:spPr>
        <p:txBody>
          <a:bodyPr/>
          <a:lstStyle/>
          <a:p>
            <a:pPr algn="ctr" eaLnBrk="1" hangingPunct="1"/>
            <a:r>
              <a:rPr lang="ru-RU" altLang="ru-RU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Тема: </a:t>
            </a:r>
            <a:br>
              <a:rPr lang="ru-RU" altLang="ru-RU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altLang="ru-RU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 типах связей и видах управления».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35630" y="2564904"/>
            <a:ext cx="7887072" cy="2182813"/>
          </a:xfrm>
        </p:spPr>
        <p:txBody>
          <a:bodyPr/>
          <a:lstStyle/>
          <a:p>
            <a:pPr algn="ctr" eaLnBrk="1" hangingPunct="1"/>
            <a:r>
              <a:rPr lang="ru-RU" altLang="ru-RU" sz="4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«ЕСТЕСТВЕННЫЕ И ИСКУССТВЕННЫЕ СИСТЕМЫ»</a:t>
            </a:r>
          </a:p>
        </p:txBody>
      </p:sp>
      <p:pic>
        <p:nvPicPr>
          <p:cNvPr id="3076" name="Picture 4" descr="tre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1983" y="4617132"/>
            <a:ext cx="3350848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-6100"/>
            <a:ext cx="4367606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Урок информатики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10 класс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214314"/>
            <a:ext cx="8072437" cy="2071687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Примером необходимости системного подхода является работа врача. Взявшись лечить какой – то орган врач не должен забывать о взаимосвязи этого органа со всем организмом человека. Человеческий организм – очень сложная система..</a:t>
            </a:r>
            <a:br>
              <a:rPr lang="ru-RU" altLang="ru-RU" sz="2400" smtClean="0"/>
            </a:br>
            <a:endParaRPr lang="ru-RU" altLang="ru-RU" sz="24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4071939"/>
            <a:ext cx="6572251" cy="220503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smtClean="0"/>
              <a:t>Еще один пример </a:t>
            </a:r>
            <a:r>
              <a:rPr lang="ru-RU" altLang="ru-RU" sz="2400" smtClean="0">
                <a:solidFill>
                  <a:srgbClr val="FF0000"/>
                </a:solidFill>
              </a:rPr>
              <a:t>экология</a:t>
            </a:r>
            <a:r>
              <a:rPr lang="ru-RU" altLang="ru-RU" sz="2400" smtClean="0"/>
              <a:t>. В этой системе должно существовать динамическое равновесие, то есть те разрешения, которые человек производит в природе, должны компенсироваться естественными природными процессами или самим человеком.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" y="2071688"/>
            <a:ext cx="1771651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1773239"/>
            <a:ext cx="1771651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9" y="2071688"/>
            <a:ext cx="1771651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357688"/>
            <a:ext cx="20669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9" y="0"/>
            <a:ext cx="7856537" cy="1143000"/>
          </a:xfrm>
        </p:spPr>
        <p:txBody>
          <a:bodyPr/>
          <a:lstStyle/>
          <a:p>
            <a:pPr eaLnBrk="1" hangingPunct="1"/>
            <a:r>
              <a:rPr lang="ru-RU" altLang="ru-RU" sz="3200" b="1" i="1" smtClean="0"/>
              <a:t>ЕСТЕСТВЕННЫЕ (ИЛИ ПРИРОДНЫЕ)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43063"/>
            <a:ext cx="731361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dirty="0" smtClean="0"/>
              <a:t>   Это системы, созданные природой. </a:t>
            </a:r>
          </a:p>
        </p:txBody>
      </p:sp>
      <p:pic>
        <p:nvPicPr>
          <p:cNvPr id="1434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49" y="2924176"/>
            <a:ext cx="1771651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5563" y="3222303"/>
            <a:ext cx="20669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4" y="4581525"/>
            <a:ext cx="20669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7" descr="Meteor2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7076" y="3213100"/>
            <a:ext cx="20669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18"/>
          <p:cNvSpPr>
            <a:spLocks noChangeArrowheads="1"/>
          </p:cNvSpPr>
          <p:nvPr/>
        </p:nvSpPr>
        <p:spPr bwMode="auto">
          <a:xfrm>
            <a:off x="2" y="5357814"/>
            <a:ext cx="1997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галактики</a:t>
            </a:r>
          </a:p>
        </p:txBody>
      </p:sp>
      <p:sp>
        <p:nvSpPr>
          <p:cNvPr id="14345" name="Rectangle 19"/>
          <p:cNvSpPr>
            <a:spLocks noChangeArrowheads="1"/>
          </p:cNvSpPr>
          <p:nvPr/>
        </p:nvSpPr>
        <p:spPr bwMode="auto">
          <a:xfrm>
            <a:off x="2411413" y="2781301"/>
            <a:ext cx="24352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2400"/>
              <a:t>система звёзд</a:t>
            </a:r>
          </a:p>
        </p:txBody>
      </p:sp>
      <p:pic>
        <p:nvPicPr>
          <p:cNvPr id="14346" name="Picture 2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90" y="5102226"/>
            <a:ext cx="15779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Rectangle 21"/>
          <p:cNvSpPr>
            <a:spLocks noChangeArrowheads="1"/>
          </p:cNvSpPr>
          <p:nvPr/>
        </p:nvSpPr>
        <p:spPr bwMode="auto">
          <a:xfrm>
            <a:off x="7316788" y="4929189"/>
            <a:ext cx="1827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метеорит</a:t>
            </a:r>
            <a:endParaRPr lang="ru-RU" altLang="ru-RU" b="1"/>
          </a:p>
        </p:txBody>
      </p:sp>
      <p:sp>
        <p:nvSpPr>
          <p:cNvPr id="14348" name="Rectangle 22"/>
          <p:cNvSpPr>
            <a:spLocks noChangeArrowheads="1"/>
          </p:cNvSpPr>
          <p:nvPr/>
        </p:nvSpPr>
        <p:spPr bwMode="auto">
          <a:xfrm>
            <a:off x="5508625" y="6308726"/>
            <a:ext cx="1433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комета</a:t>
            </a:r>
          </a:p>
        </p:txBody>
      </p:sp>
      <p:sp>
        <p:nvSpPr>
          <p:cNvPr id="14349" name="Rectangle 23"/>
          <p:cNvSpPr>
            <a:spLocks noChangeArrowheads="1"/>
          </p:cNvSpPr>
          <p:nvPr/>
        </p:nvSpPr>
        <p:spPr bwMode="auto">
          <a:xfrm>
            <a:off x="5364163" y="2781301"/>
            <a:ext cx="3924300" cy="150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altLang="ru-RU" sz="2400" b="1" dirty="0"/>
              <a:t>космическая</a:t>
            </a:r>
            <a:r>
              <a:rPr lang="ru-RU" altLang="ru-RU" b="1" dirty="0"/>
              <a:t> </a:t>
            </a:r>
            <a:r>
              <a:rPr lang="ru-RU" altLang="ru-RU" sz="2400" b="1" dirty="0"/>
              <a:t>система</a:t>
            </a:r>
            <a:endParaRPr lang="ru-RU" altLang="ru-RU" b="1" dirty="0"/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ru-RU" altLang="ru-RU"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5" grpId="0"/>
      <p:bldP spid="14347" grpId="0"/>
      <p:bldP spid="14348" grpId="0"/>
      <p:bldP spid="143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5" descr="ch05002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1" y="4221164"/>
            <a:ext cx="2571751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812926"/>
            <a:ext cx="2592387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9"/>
          <p:cNvSpPr>
            <a:spLocks noGrp="1" noChangeArrowheads="1"/>
          </p:cNvSpPr>
          <p:nvPr>
            <p:ph type="title"/>
          </p:nvPr>
        </p:nvSpPr>
        <p:spPr>
          <a:xfrm>
            <a:off x="1042989" y="333376"/>
            <a:ext cx="8101012" cy="1758950"/>
          </a:xfrm>
        </p:spPr>
        <p:txBody>
          <a:bodyPr/>
          <a:lstStyle/>
          <a:p>
            <a:pPr algn="ctr" eaLnBrk="1" hangingPunct="1"/>
            <a:r>
              <a:rPr lang="ru-RU" altLang="ru-RU" sz="3200" b="1" i="1" u="sng" smtClean="0"/>
              <a:t>Молекулы </a:t>
            </a:r>
            <a:r>
              <a:rPr lang="ru-RU" altLang="ru-RU" sz="3200" smtClean="0"/>
              <a:t>- как системы из взаимосвязанных элементарных частиц.</a:t>
            </a:r>
            <a:br>
              <a:rPr lang="ru-RU" altLang="ru-RU" sz="3200" smtClean="0"/>
            </a:br>
            <a:endParaRPr lang="ru-RU" altLang="ru-RU" sz="3200" smtClean="0"/>
          </a:p>
        </p:txBody>
      </p:sp>
      <p:sp>
        <p:nvSpPr>
          <p:cNvPr id="15365" name="Rectangle 30"/>
          <p:cNvSpPr>
            <a:spLocks noChangeArrowheads="1"/>
          </p:cNvSpPr>
          <p:nvPr/>
        </p:nvSpPr>
        <p:spPr bwMode="auto">
          <a:xfrm>
            <a:off x="1692275" y="4076701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2400"/>
              <a:t>атом</a:t>
            </a:r>
            <a:endParaRPr lang="ru-RU" altLang="ru-RU" sz="2000"/>
          </a:p>
        </p:txBody>
      </p:sp>
      <p:sp>
        <p:nvSpPr>
          <p:cNvPr id="15366" name="Rectangle 31"/>
          <p:cNvSpPr>
            <a:spLocks noChangeArrowheads="1"/>
          </p:cNvSpPr>
          <p:nvPr/>
        </p:nvSpPr>
        <p:spPr bwMode="auto">
          <a:xfrm>
            <a:off x="3708401" y="6308725"/>
            <a:ext cx="29241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молекула</a:t>
            </a:r>
            <a:r>
              <a:rPr lang="ru-RU" altLang="ru-RU" b="1"/>
              <a:t> углерода</a:t>
            </a:r>
          </a:p>
        </p:txBody>
      </p:sp>
      <p:pic>
        <p:nvPicPr>
          <p:cNvPr id="15367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1700213"/>
            <a:ext cx="2159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33"/>
          <p:cNvSpPr>
            <a:spLocks noChangeArrowheads="1"/>
          </p:cNvSpPr>
          <p:nvPr/>
        </p:nvSpPr>
        <p:spPr bwMode="auto">
          <a:xfrm>
            <a:off x="6300790" y="3860800"/>
            <a:ext cx="23903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молекула</a:t>
            </a:r>
            <a:r>
              <a:rPr lang="ru-RU" altLang="ru-RU" b="1"/>
              <a:t> 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Лес, который представляет собой взаимосвязанных средой животных, насекомых, птиц, растений</a:t>
            </a:r>
          </a:p>
        </p:txBody>
      </p:sp>
      <p:pic>
        <p:nvPicPr>
          <p:cNvPr id="16387" name="Picture 4" descr="Insects08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4941889"/>
            <a:ext cx="1655763" cy="1720850"/>
          </a:xfrm>
          <a:noFill/>
        </p:spPr>
      </p:pic>
      <p:pic>
        <p:nvPicPr>
          <p:cNvPr id="16388" name="Picture 5" descr="Insects17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3141664"/>
            <a:ext cx="1619251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Deer&amp;Goat00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5075238"/>
            <a:ext cx="2089151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Insects2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5013326"/>
            <a:ext cx="2017712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Bears06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4" y="1628775"/>
            <a:ext cx="20161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0" descr="Insects20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1" y="3933826"/>
            <a:ext cx="18716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1" descr="birds_00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1611314"/>
            <a:ext cx="194468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2" descr="Birds018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1" y="1628776"/>
            <a:ext cx="1798639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3141664"/>
            <a:ext cx="32400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6" descr="Cow&amp;Pig08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90" y="1773238"/>
            <a:ext cx="1868487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ИСКУССТВЕННЫЕ СИСТЕМЫ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Это системы, созданные человеком. </a:t>
            </a:r>
            <a:r>
              <a:rPr lang="ru-RU" altLang="ru-RU" i="1" smtClean="0"/>
              <a:t>Связи в таких системах имеют материальный характер.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27213"/>
            <a:ext cx="357981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500" smtClean="0"/>
              <a:t> </a:t>
            </a:r>
          </a:p>
        </p:txBody>
      </p:sp>
      <p:sp>
        <p:nvSpPr>
          <p:cNvPr id="19459" name="Oval 20"/>
          <p:cNvSpPr>
            <a:spLocks noChangeArrowheads="1"/>
          </p:cNvSpPr>
          <p:nvPr/>
        </p:nvSpPr>
        <p:spPr bwMode="auto">
          <a:xfrm>
            <a:off x="3779839" y="2492376"/>
            <a:ext cx="1943100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ТЕХНИКА</a:t>
            </a:r>
          </a:p>
        </p:txBody>
      </p:sp>
      <p:pic>
        <p:nvPicPr>
          <p:cNvPr id="19460" name="Picture 21" descr="BMW Hamann E46 M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2" y="476251"/>
            <a:ext cx="19589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2" descr="x11cb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20669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3" descr="a00033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4" y="4437063"/>
            <a:ext cx="20669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4" descr="rskomp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4" y="692150"/>
            <a:ext cx="20669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4" y="2492375"/>
            <a:ext cx="20669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Rectangle 29"/>
          <p:cNvSpPr>
            <a:spLocks noChangeArrowheads="1"/>
          </p:cNvSpPr>
          <p:nvPr/>
        </p:nvSpPr>
        <p:spPr bwMode="auto">
          <a:xfrm>
            <a:off x="6516689" y="188913"/>
            <a:ext cx="2170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компьютер</a:t>
            </a:r>
            <a:endParaRPr lang="ru-RU" altLang="ru-RU" b="1"/>
          </a:p>
        </p:txBody>
      </p:sp>
      <p:sp>
        <p:nvSpPr>
          <p:cNvPr id="19466" name="Rectangle 30"/>
          <p:cNvSpPr>
            <a:spLocks noChangeArrowheads="1"/>
          </p:cNvSpPr>
          <p:nvPr/>
        </p:nvSpPr>
        <p:spPr bwMode="auto">
          <a:xfrm>
            <a:off x="3492501" y="115889"/>
            <a:ext cx="2295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автомобиль</a:t>
            </a:r>
            <a:endParaRPr lang="ru-RU" altLang="ru-RU" b="1"/>
          </a:p>
        </p:txBody>
      </p:sp>
      <p:sp>
        <p:nvSpPr>
          <p:cNvPr id="19467" name="Rectangle 31"/>
          <p:cNvSpPr>
            <a:spLocks noChangeArrowheads="1"/>
          </p:cNvSpPr>
          <p:nvPr/>
        </p:nvSpPr>
        <p:spPr bwMode="auto">
          <a:xfrm>
            <a:off x="1042989" y="836613"/>
            <a:ext cx="18982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2400" b="1" dirty="0"/>
              <a:t>мотоцикл</a:t>
            </a:r>
            <a:endParaRPr lang="ru-RU" altLang="ru-RU" b="1" dirty="0"/>
          </a:p>
        </p:txBody>
      </p:sp>
      <p:sp>
        <p:nvSpPr>
          <p:cNvPr id="19468" name="Rectangle 32"/>
          <p:cNvSpPr>
            <a:spLocks noChangeArrowheads="1"/>
          </p:cNvSpPr>
          <p:nvPr/>
        </p:nvSpPr>
        <p:spPr bwMode="auto">
          <a:xfrm>
            <a:off x="7019926" y="3789363"/>
            <a:ext cx="2356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магнитофон</a:t>
            </a:r>
            <a:endParaRPr lang="ru-RU" altLang="ru-RU" b="1"/>
          </a:p>
        </p:txBody>
      </p:sp>
      <p:sp>
        <p:nvSpPr>
          <p:cNvPr id="19469" name="Rectangle 33"/>
          <p:cNvSpPr>
            <a:spLocks noChangeArrowheads="1"/>
          </p:cNvSpPr>
          <p:nvPr/>
        </p:nvSpPr>
        <p:spPr bwMode="auto">
          <a:xfrm>
            <a:off x="3708400" y="6092826"/>
            <a:ext cx="21788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2400" b="1"/>
              <a:t>экскаватор</a:t>
            </a:r>
            <a:endParaRPr lang="ru-RU" altLang="ru-RU" b="1"/>
          </a:p>
        </p:txBody>
      </p:sp>
      <p:sp>
        <p:nvSpPr>
          <p:cNvPr id="19470" name="Rectangle 34"/>
          <p:cNvSpPr>
            <a:spLocks noChangeArrowheads="1"/>
          </p:cNvSpPr>
          <p:nvPr/>
        </p:nvSpPr>
        <p:spPr bwMode="auto">
          <a:xfrm>
            <a:off x="6877051" y="6092826"/>
            <a:ext cx="15744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автобус</a:t>
            </a:r>
            <a:endParaRPr lang="ru-RU" altLang="ru-RU" b="1"/>
          </a:p>
        </p:txBody>
      </p:sp>
      <p:sp>
        <p:nvSpPr>
          <p:cNvPr id="19471" name="Rectangle 35"/>
          <p:cNvSpPr>
            <a:spLocks noChangeArrowheads="1"/>
          </p:cNvSpPr>
          <p:nvPr/>
        </p:nvSpPr>
        <p:spPr bwMode="auto">
          <a:xfrm>
            <a:off x="1331914" y="5589588"/>
            <a:ext cx="1314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метро</a:t>
            </a:r>
            <a:r>
              <a:rPr lang="ru-RU" altLang="ru-RU" b="1"/>
              <a:t> </a:t>
            </a:r>
          </a:p>
        </p:txBody>
      </p:sp>
      <p:pic>
        <p:nvPicPr>
          <p:cNvPr id="19472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49" y="3284539"/>
            <a:ext cx="1771651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4076701"/>
            <a:ext cx="1771651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AutoShape 39"/>
          <p:cNvSpPr>
            <a:spLocks noChangeArrowheads="1"/>
          </p:cNvSpPr>
          <p:nvPr/>
        </p:nvSpPr>
        <p:spPr bwMode="auto">
          <a:xfrm>
            <a:off x="5940425" y="2924175"/>
            <a:ext cx="719139" cy="217488"/>
          </a:xfrm>
          <a:custGeom>
            <a:avLst/>
            <a:gdLst>
              <a:gd name="T0" fmla="*/ 597846637 w 21600"/>
              <a:gd name="T1" fmla="*/ 0 h 21600"/>
              <a:gd name="T2" fmla="*/ 0 w 21600"/>
              <a:gd name="T3" fmla="*/ 11024740 h 21600"/>
              <a:gd name="T4" fmla="*/ 597846637 w 21600"/>
              <a:gd name="T5" fmla="*/ 22049479 h 21600"/>
              <a:gd name="T6" fmla="*/ 797129826 w 21600"/>
              <a:gd name="T7" fmla="*/ 1102474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75" name="AutoShape 40"/>
          <p:cNvSpPr>
            <a:spLocks noChangeArrowheads="1"/>
          </p:cNvSpPr>
          <p:nvPr/>
        </p:nvSpPr>
        <p:spPr bwMode="auto">
          <a:xfrm rot="2609581">
            <a:off x="5675314" y="3552826"/>
            <a:ext cx="1079500" cy="215900"/>
          </a:xfrm>
          <a:custGeom>
            <a:avLst/>
            <a:gdLst>
              <a:gd name="T0" fmla="*/ 2022188236 w 21600"/>
              <a:gd name="T1" fmla="*/ 0 h 21600"/>
              <a:gd name="T2" fmla="*/ 0 w 21600"/>
              <a:gd name="T3" fmla="*/ 10785006 h 21600"/>
              <a:gd name="T4" fmla="*/ 2022188236 w 21600"/>
              <a:gd name="T5" fmla="*/ 21570011 h 21600"/>
              <a:gd name="T6" fmla="*/ 2147483647 w 21600"/>
              <a:gd name="T7" fmla="*/ 1078500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76" name="AutoShape 41"/>
          <p:cNvSpPr>
            <a:spLocks noChangeArrowheads="1"/>
          </p:cNvSpPr>
          <p:nvPr/>
        </p:nvSpPr>
        <p:spPr bwMode="auto">
          <a:xfrm rot="-2300600">
            <a:off x="5724526" y="2349501"/>
            <a:ext cx="936625" cy="215900"/>
          </a:xfrm>
          <a:custGeom>
            <a:avLst/>
            <a:gdLst>
              <a:gd name="T0" fmla="*/ 1320842320 w 21600"/>
              <a:gd name="T1" fmla="*/ 0 h 21600"/>
              <a:gd name="T2" fmla="*/ 0 w 21600"/>
              <a:gd name="T3" fmla="*/ 10785006 h 21600"/>
              <a:gd name="T4" fmla="*/ 1320842320 w 21600"/>
              <a:gd name="T5" fmla="*/ 21570011 h 21600"/>
              <a:gd name="T6" fmla="*/ 1761122862 w 21600"/>
              <a:gd name="T7" fmla="*/ 1078500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77" name="AutoShape 42"/>
          <p:cNvSpPr>
            <a:spLocks noChangeArrowheads="1"/>
          </p:cNvSpPr>
          <p:nvPr/>
        </p:nvSpPr>
        <p:spPr bwMode="auto">
          <a:xfrm rot="-9200921">
            <a:off x="2916237" y="2349500"/>
            <a:ext cx="944563" cy="180975"/>
          </a:xfrm>
          <a:custGeom>
            <a:avLst/>
            <a:gdLst>
              <a:gd name="T0" fmla="*/ 1354704674 w 21600"/>
              <a:gd name="T1" fmla="*/ 0 h 21600"/>
              <a:gd name="T2" fmla="*/ 0 w 21600"/>
              <a:gd name="T3" fmla="*/ 6352080 h 21600"/>
              <a:gd name="T4" fmla="*/ 1354704674 w 21600"/>
              <a:gd name="T5" fmla="*/ 12704227 h 21600"/>
              <a:gd name="T6" fmla="*/ 1806274064 w 21600"/>
              <a:gd name="T7" fmla="*/ 635208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78" name="AutoShape 43"/>
          <p:cNvSpPr>
            <a:spLocks noChangeArrowheads="1"/>
          </p:cNvSpPr>
          <p:nvPr/>
        </p:nvSpPr>
        <p:spPr bwMode="auto">
          <a:xfrm rot="9526807">
            <a:off x="2700339" y="3141664"/>
            <a:ext cx="1006475" cy="215900"/>
          </a:xfrm>
          <a:custGeom>
            <a:avLst/>
            <a:gdLst>
              <a:gd name="T0" fmla="*/ 1638938078 w 21600"/>
              <a:gd name="T1" fmla="*/ 0 h 21600"/>
              <a:gd name="T2" fmla="*/ 0 w 21600"/>
              <a:gd name="T3" fmla="*/ 10785006 h 21600"/>
              <a:gd name="T4" fmla="*/ 1638938078 w 21600"/>
              <a:gd name="T5" fmla="*/ 21570011 h 21600"/>
              <a:gd name="T6" fmla="*/ 2147483647 w 21600"/>
              <a:gd name="T7" fmla="*/ 1078500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79" name="AutoShape 44"/>
          <p:cNvSpPr>
            <a:spLocks noChangeArrowheads="1"/>
          </p:cNvSpPr>
          <p:nvPr/>
        </p:nvSpPr>
        <p:spPr bwMode="auto">
          <a:xfrm rot="5400000">
            <a:off x="4321177" y="3751263"/>
            <a:ext cx="719137" cy="217488"/>
          </a:xfrm>
          <a:custGeom>
            <a:avLst/>
            <a:gdLst>
              <a:gd name="T0" fmla="*/ 597845273 w 21600"/>
              <a:gd name="T1" fmla="*/ 0 h 21600"/>
              <a:gd name="T2" fmla="*/ 0 w 21600"/>
              <a:gd name="T3" fmla="*/ 11024740 h 21600"/>
              <a:gd name="T4" fmla="*/ 597845273 w 21600"/>
              <a:gd name="T5" fmla="*/ 22049479 h 21600"/>
              <a:gd name="T6" fmla="*/ 797126587 w 21600"/>
              <a:gd name="T7" fmla="*/ 1102474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80" name="AutoShape 45"/>
          <p:cNvSpPr>
            <a:spLocks noChangeArrowheads="1"/>
          </p:cNvSpPr>
          <p:nvPr/>
        </p:nvSpPr>
        <p:spPr bwMode="auto">
          <a:xfrm rot="-5553025">
            <a:off x="4321177" y="2024063"/>
            <a:ext cx="719137" cy="217488"/>
          </a:xfrm>
          <a:custGeom>
            <a:avLst/>
            <a:gdLst>
              <a:gd name="T0" fmla="*/ 597845273 w 21600"/>
              <a:gd name="T1" fmla="*/ 0 h 21600"/>
              <a:gd name="T2" fmla="*/ 0 w 21600"/>
              <a:gd name="T3" fmla="*/ 11024740 h 21600"/>
              <a:gd name="T4" fmla="*/ 597845273 w 21600"/>
              <a:gd name="T5" fmla="*/ 22049479 h 21600"/>
              <a:gd name="T6" fmla="*/ 797126587 w 21600"/>
              <a:gd name="T7" fmla="*/ 1102474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5" grpId="0"/>
      <p:bldP spid="19466" grpId="0"/>
      <p:bldP spid="19467" grpId="0"/>
      <p:bldP spid="19468" grpId="0"/>
      <p:bldP spid="19469" grpId="0"/>
      <p:bldP spid="19470" grpId="0"/>
      <p:bldP spid="19471" grpId="0"/>
      <p:bldP spid="19474" grpId="0" animBg="1"/>
      <p:bldP spid="19475" grpId="0" animBg="1"/>
      <p:bldP spid="19476" grpId="0" animBg="1"/>
      <p:bldP spid="19477" grpId="0" animBg="1"/>
      <p:bldP spid="19478" grpId="0" animBg="1"/>
      <p:bldP spid="19479" grpId="0" animBg="1"/>
      <p:bldP spid="194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4"/>
          <p:cNvSpPr>
            <a:spLocks noChangeArrowheads="1"/>
          </p:cNvSpPr>
          <p:nvPr/>
        </p:nvSpPr>
        <p:spPr bwMode="auto">
          <a:xfrm>
            <a:off x="3419477" y="2708275"/>
            <a:ext cx="2881313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000" b="1"/>
              <a:t>СТРОИТЕЛЬНЫЕ </a:t>
            </a:r>
          </a:p>
          <a:p>
            <a:pPr algn="ctr" eaLnBrk="1" hangingPunct="1"/>
            <a:r>
              <a:rPr lang="ru-RU" altLang="ru-RU" sz="2000" b="1"/>
              <a:t>СООРУЖЕНИЯ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49" y="188914"/>
            <a:ext cx="1771651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49" y="2636839"/>
            <a:ext cx="1771651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404813"/>
            <a:ext cx="20669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49" y="4724401"/>
            <a:ext cx="1771651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1052513"/>
            <a:ext cx="20669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3068638"/>
            <a:ext cx="20669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1" descr="bld000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5229226"/>
            <a:ext cx="1847851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2" descr="bld003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9" y="4797425"/>
            <a:ext cx="2500312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Rectangle 13"/>
          <p:cNvSpPr>
            <a:spLocks noChangeArrowheads="1"/>
          </p:cNvSpPr>
          <p:nvPr/>
        </p:nvSpPr>
        <p:spPr bwMode="auto">
          <a:xfrm>
            <a:off x="4140200" y="0"/>
            <a:ext cx="14045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города</a:t>
            </a:r>
            <a:endParaRPr lang="ru-RU" altLang="ru-RU" b="1"/>
          </a:p>
        </p:txBody>
      </p:sp>
      <p:sp>
        <p:nvSpPr>
          <p:cNvPr id="20492" name="Rectangle 14"/>
          <p:cNvSpPr>
            <a:spLocks noChangeArrowheads="1"/>
          </p:cNvSpPr>
          <p:nvPr/>
        </p:nvSpPr>
        <p:spPr bwMode="auto">
          <a:xfrm>
            <a:off x="7164389" y="4724401"/>
            <a:ext cx="12891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мосты</a:t>
            </a:r>
            <a:endParaRPr lang="ru-RU" altLang="ru-RU" b="1"/>
          </a:p>
        </p:txBody>
      </p:sp>
      <p:sp>
        <p:nvSpPr>
          <p:cNvPr id="20493" name="Rectangle 15"/>
          <p:cNvSpPr>
            <a:spLocks noChangeArrowheads="1"/>
          </p:cNvSpPr>
          <p:nvPr/>
        </p:nvSpPr>
        <p:spPr bwMode="auto">
          <a:xfrm>
            <a:off x="1476376" y="2205039"/>
            <a:ext cx="1069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дома</a:t>
            </a:r>
            <a:endParaRPr lang="ru-RU" altLang="ru-RU" b="1"/>
          </a:p>
        </p:txBody>
      </p:sp>
      <p:sp>
        <p:nvSpPr>
          <p:cNvPr id="20494" name="Line 17"/>
          <p:cNvSpPr>
            <a:spLocks noChangeShapeType="1"/>
          </p:cNvSpPr>
          <p:nvPr/>
        </p:nvSpPr>
        <p:spPr bwMode="auto">
          <a:xfrm flipH="1" flipV="1">
            <a:off x="2987676" y="2205038"/>
            <a:ext cx="7921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5" name="Line 18"/>
          <p:cNvSpPr>
            <a:spLocks noChangeShapeType="1"/>
          </p:cNvSpPr>
          <p:nvPr/>
        </p:nvSpPr>
        <p:spPr bwMode="auto">
          <a:xfrm flipH="1">
            <a:off x="3132138" y="4076701"/>
            <a:ext cx="5762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6" name="Line 19"/>
          <p:cNvSpPr>
            <a:spLocks noChangeShapeType="1"/>
          </p:cNvSpPr>
          <p:nvPr/>
        </p:nvSpPr>
        <p:spPr bwMode="auto">
          <a:xfrm flipH="1">
            <a:off x="2627314" y="35004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7" name="Line 20"/>
          <p:cNvSpPr>
            <a:spLocks noChangeShapeType="1"/>
          </p:cNvSpPr>
          <p:nvPr/>
        </p:nvSpPr>
        <p:spPr bwMode="auto">
          <a:xfrm flipV="1">
            <a:off x="5867402" y="2420939"/>
            <a:ext cx="5762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8" name="Line 21"/>
          <p:cNvSpPr>
            <a:spLocks noChangeShapeType="1"/>
          </p:cNvSpPr>
          <p:nvPr/>
        </p:nvSpPr>
        <p:spPr bwMode="auto">
          <a:xfrm flipV="1">
            <a:off x="4787900" y="2060576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9" name="Line 22"/>
          <p:cNvSpPr>
            <a:spLocks noChangeShapeType="1"/>
          </p:cNvSpPr>
          <p:nvPr/>
        </p:nvSpPr>
        <p:spPr bwMode="auto">
          <a:xfrm>
            <a:off x="6011864" y="4149726"/>
            <a:ext cx="865187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0" name="Line 23"/>
          <p:cNvSpPr>
            <a:spLocks noChangeShapeType="1"/>
          </p:cNvSpPr>
          <p:nvPr/>
        </p:nvSpPr>
        <p:spPr bwMode="auto">
          <a:xfrm>
            <a:off x="4859339" y="4437064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1" name="Line 24"/>
          <p:cNvSpPr>
            <a:spLocks noChangeShapeType="1"/>
          </p:cNvSpPr>
          <p:nvPr/>
        </p:nvSpPr>
        <p:spPr bwMode="auto">
          <a:xfrm>
            <a:off x="6372225" y="3573463"/>
            <a:ext cx="2873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91" grpId="0"/>
      <p:bldP spid="20492" grpId="0"/>
      <p:bldP spid="20493" grpId="0"/>
      <p:bldP spid="20494" grpId="0" animBg="1"/>
      <p:bldP spid="20495" grpId="0" animBg="1"/>
      <p:bldP spid="20496" grpId="0" animBg="1"/>
      <p:bldP spid="20497" grpId="0" animBg="1"/>
      <p:bldP spid="20498" grpId="0" animBg="1"/>
      <p:bldP spid="20499" grpId="0" animBg="1"/>
      <p:bldP spid="20500" grpId="0" animBg="1"/>
      <p:bldP spid="205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4"/>
          <p:cNvSpPr>
            <a:spLocks noChangeArrowheads="1"/>
          </p:cNvSpPr>
          <p:nvPr/>
        </p:nvSpPr>
        <p:spPr bwMode="auto">
          <a:xfrm>
            <a:off x="3419476" y="2276476"/>
            <a:ext cx="3097213" cy="14398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2400" dirty="0"/>
              <a:t>системы </a:t>
            </a:r>
          </a:p>
          <a:p>
            <a:pPr algn="ctr" eaLnBrk="1" hangingPunct="1"/>
            <a:r>
              <a:rPr lang="ru-RU" altLang="ru-RU" sz="2400" dirty="0"/>
              <a:t>телефонной связи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1" y="836613"/>
            <a:ext cx="20669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4" y="3068638"/>
            <a:ext cx="20669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6" y="3789363"/>
            <a:ext cx="20669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836614"/>
            <a:ext cx="1771651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4149725"/>
            <a:ext cx="1771651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7" y="188913"/>
            <a:ext cx="15525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4" y="4652963"/>
            <a:ext cx="20669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6"/>
          <p:cNvSpPr>
            <a:spLocks noChangeArrowheads="1"/>
          </p:cNvSpPr>
          <p:nvPr/>
        </p:nvSpPr>
        <p:spPr bwMode="auto">
          <a:xfrm>
            <a:off x="3419475" y="2565401"/>
            <a:ext cx="2160588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энергосистемы</a:t>
            </a:r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260351"/>
            <a:ext cx="1771651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90" y="2420938"/>
            <a:ext cx="1512887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188914"/>
            <a:ext cx="1771651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765176"/>
            <a:ext cx="1771651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365626"/>
            <a:ext cx="1771651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1" y="3500438"/>
            <a:ext cx="20669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4292600"/>
            <a:ext cx="1771651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4005263"/>
            <a:ext cx="1771651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Rectangle 15"/>
          <p:cNvSpPr>
            <a:spLocks noChangeArrowheads="1"/>
          </p:cNvSpPr>
          <p:nvPr/>
        </p:nvSpPr>
        <p:spPr bwMode="auto">
          <a:xfrm>
            <a:off x="3851276" y="6308726"/>
            <a:ext cx="728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altLang="ru-RU" b="1"/>
              <a:t>фен</a:t>
            </a:r>
          </a:p>
        </p:txBody>
      </p:sp>
      <p:sp>
        <p:nvSpPr>
          <p:cNvPr id="22540" name="Rectangle 16"/>
          <p:cNvSpPr>
            <a:spLocks noChangeArrowheads="1"/>
          </p:cNvSpPr>
          <p:nvPr/>
        </p:nvSpPr>
        <p:spPr bwMode="auto">
          <a:xfrm>
            <a:off x="7956552" y="4868864"/>
            <a:ext cx="8114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b="1"/>
              <a:t>утюг</a:t>
            </a:r>
          </a:p>
        </p:txBody>
      </p:sp>
      <p:sp>
        <p:nvSpPr>
          <p:cNvPr id="22541" name="Rectangle 17"/>
          <p:cNvSpPr>
            <a:spLocks noChangeArrowheads="1"/>
          </p:cNvSpPr>
          <p:nvPr/>
        </p:nvSpPr>
        <p:spPr bwMode="auto">
          <a:xfrm>
            <a:off x="3779839" y="2133601"/>
            <a:ext cx="1152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b="1"/>
              <a:t>миксер</a:t>
            </a:r>
          </a:p>
        </p:txBody>
      </p:sp>
      <p:sp>
        <p:nvSpPr>
          <p:cNvPr id="22542" name="Rectangle 18"/>
          <p:cNvSpPr>
            <a:spLocks noChangeArrowheads="1"/>
          </p:cNvSpPr>
          <p:nvPr/>
        </p:nvSpPr>
        <p:spPr bwMode="auto">
          <a:xfrm>
            <a:off x="900113" y="4005263"/>
            <a:ext cx="16578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b="1"/>
              <a:t>кофеварка</a:t>
            </a:r>
          </a:p>
        </p:txBody>
      </p:sp>
      <p:sp>
        <p:nvSpPr>
          <p:cNvPr id="22543" name="Rectangle 19"/>
          <p:cNvSpPr>
            <a:spLocks noChangeArrowheads="1"/>
          </p:cNvSpPr>
          <p:nvPr/>
        </p:nvSpPr>
        <p:spPr bwMode="auto">
          <a:xfrm>
            <a:off x="539751" y="6308726"/>
            <a:ext cx="2863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b="1"/>
              <a:t>стиральная машина</a:t>
            </a:r>
          </a:p>
        </p:txBody>
      </p:sp>
      <p:sp>
        <p:nvSpPr>
          <p:cNvPr id="22544" name="Rectangle 20"/>
          <p:cNvSpPr>
            <a:spLocks noChangeArrowheads="1"/>
          </p:cNvSpPr>
          <p:nvPr/>
        </p:nvSpPr>
        <p:spPr bwMode="auto">
          <a:xfrm>
            <a:off x="6877051" y="2924176"/>
            <a:ext cx="13195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b="1"/>
              <a:t>пылесос</a:t>
            </a:r>
          </a:p>
        </p:txBody>
      </p:sp>
      <p:sp>
        <p:nvSpPr>
          <p:cNvPr id="22545" name="Rectangle 21"/>
          <p:cNvSpPr>
            <a:spLocks noChangeArrowheads="1"/>
          </p:cNvSpPr>
          <p:nvPr/>
        </p:nvSpPr>
        <p:spPr bwMode="auto">
          <a:xfrm>
            <a:off x="1187451" y="2133601"/>
            <a:ext cx="1152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b="1"/>
              <a:t>чайник</a:t>
            </a:r>
          </a:p>
        </p:txBody>
      </p:sp>
      <p:sp>
        <p:nvSpPr>
          <p:cNvPr id="22546" name="Rectangle 22"/>
          <p:cNvSpPr>
            <a:spLocks noChangeArrowheads="1"/>
          </p:cNvSpPr>
          <p:nvPr/>
        </p:nvSpPr>
        <p:spPr bwMode="auto">
          <a:xfrm>
            <a:off x="5292726" y="6092825"/>
            <a:ext cx="19495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b="1"/>
              <a:t>холодильник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9" grpId="0"/>
      <p:bldP spid="22540" grpId="0"/>
      <p:bldP spid="22541" grpId="0"/>
      <p:bldP spid="22542" grpId="0"/>
      <p:bldP spid="22543" grpId="0"/>
      <p:bldP spid="22544" grpId="0"/>
      <p:bldP spid="22545" grpId="0"/>
      <p:bldP spid="225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ОБЩЕСТВЕННЫЕ СИСТЕМЫ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/>
              <a:t>Это различные объединения людей. Между элементами общественных систем существуют отношения (общее помещение, экономическая зависимость, родственно – генетические связи).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i="1" smtClean="0"/>
              <a:t>Для общественных систем очень большое значение имеют информационные связи.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-459432"/>
            <a:ext cx="8280400" cy="6121400"/>
          </a:xfrm>
        </p:spPr>
        <p:txBody>
          <a:bodyPr/>
          <a:lstStyle/>
          <a:p>
            <a:pPr algn="ctr" eaLnBrk="1" hangingPunct="1"/>
            <a:r>
              <a:rPr lang="ru-RU" altLang="ru-RU" sz="4400" i="1" dirty="0" smtClean="0">
                <a:solidFill>
                  <a:schemeClr val="tx1"/>
                </a:solidFill>
              </a:rPr>
              <a:t>    </a:t>
            </a:r>
            <a:r>
              <a:rPr lang="ru-RU" altLang="ru-RU" sz="4400" b="1" i="1" dirty="0" smtClean="0">
                <a:solidFill>
                  <a:schemeClr val="tx1"/>
                </a:solidFill>
              </a:rPr>
              <a:t> </a:t>
            </a:r>
            <a:r>
              <a:rPr lang="ru-RU" altLang="ru-RU" sz="4400" b="1" i="1" u="sng" dirty="0" smtClean="0">
                <a:solidFill>
                  <a:schemeClr val="tx1"/>
                </a:solidFill>
              </a:rPr>
              <a:t>Система</a:t>
            </a:r>
            <a:r>
              <a:rPr lang="ru-RU" altLang="ru-RU" sz="4400" b="1" dirty="0" smtClean="0"/>
              <a:t> </a:t>
            </a:r>
            <a:r>
              <a:rPr lang="ru-RU" altLang="ru-RU" sz="4400" dirty="0" smtClean="0"/>
              <a:t> - </a:t>
            </a:r>
            <a:r>
              <a:rPr lang="ru-RU" alt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сложный </a:t>
            </a:r>
            <a:r>
              <a:rPr lang="ru-RU" altLang="ru-RU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объект,состоящий</a:t>
            </a:r>
            <a:r>
              <a:rPr lang="ru-RU" alt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взаимосвязанных частей (элементов) и существующих как единое целое. Всякая система имеет определенное назначение (функцию, цель).</a:t>
            </a:r>
            <a:r>
              <a:rPr lang="ru-RU" alt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/>
              <a:t>Любая искусственная система создается с определённой целью. 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2636838"/>
            <a:ext cx="7777163" cy="33845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mtClean="0"/>
              <a:t>Следовательно, </a:t>
            </a:r>
            <a:r>
              <a:rPr lang="ru-RU" altLang="ru-RU" i="1" smtClean="0"/>
              <a:t>состав и структура системы должны быть такими, чтобы наилучшим образом обеспечивать её назначение, цель, для которой она создавалась. Лучше та система, которая наилучшим образом обеспечивает достижение цели её создания.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СИСТЕМЫ УПРАВЛЕНИЯ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Под управлением понимается планомерное воздействие на некоторый объект с целью достижения определённого результата.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-315913"/>
            <a:ext cx="7305675" cy="1758951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С точки зрения кибернетики процесс управления рассматривается как </a:t>
            </a:r>
            <a:r>
              <a:rPr lang="ru-RU" altLang="ru-RU" sz="2800" i="1" smtClean="0"/>
              <a:t>функционирование</a:t>
            </a:r>
            <a:r>
              <a:rPr lang="ru-RU" altLang="ru-RU" sz="2800" smtClean="0"/>
              <a:t> </a:t>
            </a:r>
            <a:r>
              <a:rPr lang="ru-RU" altLang="ru-RU" sz="2800" i="1" smtClean="0"/>
              <a:t>системы управления.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dirty="0" smtClean="0"/>
              <a:t>Эта система состоит из двух подсистем: объекта управления и управляющей системы. Взаимодействие, существующие между двумя этими подсистемами в процессе управления, кибернетика рассматривает как </a:t>
            </a:r>
            <a:r>
              <a:rPr lang="ru-RU" altLang="ru-RU" i="1" dirty="0" smtClean="0"/>
              <a:t>информационную связь</a:t>
            </a:r>
            <a:r>
              <a:rPr lang="ru-RU" altLang="ru-RU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Прямая связь и обратная связь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400" smtClean="0"/>
              <a:t>По линии прямой связи передаются команды управления от управляющей системы к объекту управления.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smtClean="0"/>
              <a:t>По линии обратной связи  - информация о состоянии объекта, о его реакции на управляющее воздействие. 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84213" y="4652963"/>
            <a:ext cx="2519363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1400"/>
              <a:t>УПРАВЛЯЮЩАЯ СИСТЕМА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435601" y="4724401"/>
            <a:ext cx="2232025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1400"/>
              <a:t>ОБЪЕКТ УПРАВЛЕНИЯ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276600" y="4941888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419477" y="4437063"/>
            <a:ext cx="1784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/>
              <a:t>прямая связь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3348039" y="5734050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276601" y="5949950"/>
            <a:ext cx="2018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altLang="ru-RU"/>
              <a:t>обратная связь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4"/>
          <p:cNvSpPr>
            <a:spLocks noChangeArrowheads="1"/>
          </p:cNvSpPr>
          <p:nvPr/>
        </p:nvSpPr>
        <p:spPr bwMode="auto">
          <a:xfrm>
            <a:off x="3492501" y="2276475"/>
            <a:ext cx="2520951" cy="17986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САМОУПРАВЛЯЮЩАЯ</a:t>
            </a:r>
          </a:p>
          <a:p>
            <a:pPr algn="ctr" eaLnBrk="1" hangingPunct="1"/>
            <a:r>
              <a:rPr lang="ru-RU" altLang="ru-RU" sz="1600"/>
              <a:t> СИСТЕМА</a:t>
            </a:r>
          </a:p>
        </p:txBody>
      </p:sp>
      <p:sp>
        <p:nvSpPr>
          <p:cNvPr id="28675" name="Rectangle 8"/>
          <p:cNvSpPr>
            <a:spLocks noChangeArrowheads="1"/>
          </p:cNvSpPr>
          <p:nvPr/>
        </p:nvSpPr>
        <p:spPr bwMode="auto">
          <a:xfrm>
            <a:off x="1619251" y="2492375"/>
            <a:ext cx="13115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dirty="0"/>
              <a:t>ЧЕЛОВЕК</a:t>
            </a:r>
          </a:p>
        </p:txBody>
      </p:sp>
      <p:sp>
        <p:nvSpPr>
          <p:cNvPr id="28676" name="Rectangle 9"/>
          <p:cNvSpPr>
            <a:spLocks noChangeArrowheads="1"/>
          </p:cNvSpPr>
          <p:nvPr/>
        </p:nvSpPr>
        <p:spPr bwMode="auto">
          <a:xfrm>
            <a:off x="6588125" y="2708276"/>
            <a:ext cx="13195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/>
              <a:t>ПРИРОДА</a:t>
            </a:r>
          </a:p>
        </p:txBody>
      </p:sp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3708401" y="4292600"/>
            <a:ext cx="1717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/>
              <a:t>КОМПЬЮТЕР</a:t>
            </a:r>
          </a:p>
        </p:txBody>
      </p:sp>
      <p:pic>
        <p:nvPicPr>
          <p:cNvPr id="2867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1" y="692150"/>
            <a:ext cx="20669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3" descr="Горная рек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9" y="765176"/>
            <a:ext cx="2081212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4724400"/>
            <a:ext cx="20669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4" y="981075"/>
            <a:ext cx="7313612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Домашнее задание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4" y="2349500"/>
            <a:ext cx="7313612" cy="4114800"/>
          </a:xfrm>
        </p:spPr>
        <p:txBody>
          <a:bodyPr/>
          <a:lstStyle/>
          <a:p>
            <a:pPr eaLnBrk="1" hangingPunct="1"/>
            <a:r>
              <a:rPr lang="ru-RU" altLang="ru-RU" smtClean="0"/>
              <a:t>Выучить определения из лекции и  параграфов 5, 6</a:t>
            </a:r>
          </a:p>
          <a:p>
            <a:pPr eaLnBrk="1" hangingPunct="1"/>
            <a:r>
              <a:rPr lang="ru-RU" altLang="ru-RU" smtClean="0"/>
              <a:t>Письменно №5,№9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Список источников: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1071563" y="1571625"/>
            <a:ext cx="8072437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1.  </a:t>
            </a:r>
            <a:r>
              <a:rPr lang="ru-RU" altLang="ru-RU" i="1" smtClean="0"/>
              <a:t>Семакин И. Г., Хеннер Е. К. </a:t>
            </a:r>
            <a:r>
              <a:rPr lang="ru-RU" altLang="ru-RU" smtClean="0"/>
              <a:t>Информатика и ИКТ. Базовый уровень: учебник для 10-11 классов.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2. </a:t>
            </a:r>
            <a:r>
              <a:rPr lang="ru-RU" altLang="ru-RU" i="1" smtClean="0"/>
              <a:t>Семакин И. Г.,</a:t>
            </a:r>
            <a:r>
              <a:rPr lang="ru-RU" altLang="ru-RU" smtClean="0"/>
              <a:t> </a:t>
            </a:r>
            <a:r>
              <a:rPr lang="ru-RU" altLang="ru-RU" i="1" smtClean="0"/>
              <a:t>Хеннер Е. К. </a:t>
            </a:r>
            <a:r>
              <a:rPr lang="ru-RU" altLang="ru-RU" smtClean="0"/>
              <a:t> Информатика и ИКТ. Базовый уровень. 10-11 классы: методическое пособие.</a:t>
            </a:r>
          </a:p>
          <a:p>
            <a:pPr eaLnBrk="1" hangingPunct="1"/>
            <a:r>
              <a:rPr lang="ru-RU" altLang="ru-RU" smtClean="0"/>
              <a:t>Все изображения, используемые в презентации взяты из диска «Электронная энциклопедия Кирилла и Мефодия»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52488" y="476251"/>
            <a:ext cx="8291512" cy="1495425"/>
          </a:xfrm>
        </p:spPr>
        <p:txBody>
          <a:bodyPr/>
          <a:lstStyle/>
          <a:p>
            <a:pPr eaLnBrk="1" hangingPunct="1"/>
            <a:r>
              <a:rPr lang="ru-RU" altLang="ru-RU" sz="2700" b="1" dirty="0" smtClean="0"/>
              <a:t>Множество велосипедных деталей и велосипед. </a:t>
            </a:r>
            <a:r>
              <a:rPr lang="ru-RU" altLang="ru-RU" sz="2700" b="1" i="1" u="sng" dirty="0" smtClean="0">
                <a:solidFill>
                  <a:srgbClr val="C00000"/>
                </a:solidFill>
              </a:rPr>
              <a:t>Велосипед</a:t>
            </a:r>
            <a:r>
              <a:rPr lang="ru-RU" altLang="ru-RU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altLang="ru-RU" sz="2700" b="1" dirty="0" smtClean="0"/>
              <a:t>– это система. </a:t>
            </a:r>
            <a:r>
              <a:rPr lang="ru-RU" altLang="ru-RU" sz="2700" b="1" i="1" u="sng" dirty="0" smtClean="0">
                <a:solidFill>
                  <a:srgbClr val="C00000"/>
                </a:solidFill>
              </a:rPr>
              <a:t>Детали</a:t>
            </a:r>
            <a:r>
              <a:rPr lang="ru-RU" altLang="ru-RU" sz="27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2700" b="1" dirty="0" smtClean="0"/>
              <a:t>– это его части (элементы). Его назначение перевозка велосипедиста.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" y="2060576"/>
            <a:ext cx="8523288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6" y="764704"/>
            <a:ext cx="7786687" cy="4464596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 части (элементы) системы находятся в определённых отношениях или связях друг с другом.</a:t>
            </a:r>
            <a:b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altLang="ru-RU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Структура</a:t>
            </a:r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это совокупность связей между элементами системы, это внутренняя организация системы.</a:t>
            </a:r>
          </a:p>
        </p:txBody>
      </p:sp>
      <p:pic>
        <p:nvPicPr>
          <p:cNvPr id="6147" name="Picture 3" descr="j02299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9" y="4221164"/>
            <a:ext cx="1336675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765176"/>
            <a:ext cx="7772400" cy="965200"/>
          </a:xfrm>
        </p:spPr>
        <p:txBody>
          <a:bodyPr/>
          <a:lstStyle/>
          <a:p>
            <a:pPr algn="ctr" eaLnBrk="1" hangingPunct="1"/>
            <a:r>
              <a:rPr lang="ru-RU" altLang="ru-RU" sz="4400" b="1" smtClean="0"/>
              <a:t>ВЫВОД:</a:t>
            </a:r>
            <a:br>
              <a:rPr lang="ru-RU" altLang="ru-RU" sz="4400" b="1" smtClean="0"/>
            </a:br>
            <a:endParaRPr lang="ru-RU" altLang="ru-RU" sz="4400" b="1" smtClean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11738960"/>
              </p:ext>
            </p:extLst>
          </p:nvPr>
        </p:nvGraphicFramePr>
        <p:xfrm>
          <a:off x="1116014" y="1125538"/>
          <a:ext cx="7161212" cy="4513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4" descr="j02299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9" y="4221164"/>
            <a:ext cx="1336675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9"/>
            <a:ext cx="8229600" cy="936625"/>
          </a:xfrm>
        </p:spPr>
        <p:txBody>
          <a:bodyPr/>
          <a:lstStyle/>
          <a:p>
            <a:pPr algn="ctr" eaLnBrk="1" hangingPunct="1"/>
            <a:r>
              <a:rPr lang="ru-RU" altLang="ru-RU" sz="4400" b="1" dirty="0" smtClean="0"/>
              <a:t>ПРИМЕР: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73811"/>
            <a:ext cx="6923088" cy="525780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Графит и алмаз состоят из молекул одного и того же химического вещества – углерода. Но в алмазе молекулы углерода образуют кристаллическую структуру, а у графита структура совсем другая – слоистая. В результате алмаз – самое твёрдое в природе вещество, а графит  - мягкий.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692696"/>
            <a:ext cx="1771651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1" y="4508501"/>
            <a:ext cx="2386013" cy="1884363"/>
          </a:xfrm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4" y="188914"/>
            <a:ext cx="82073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4437064"/>
            <a:ext cx="2665413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260351"/>
            <a:ext cx="7631112" cy="3529013"/>
          </a:xfrm>
        </p:spPr>
        <p:txBody>
          <a:bodyPr/>
          <a:lstStyle/>
          <a:p>
            <a:pPr eaLnBrk="1" hangingPunct="1"/>
            <a:r>
              <a:rPr lang="ru-RU" altLang="ru-RU" sz="2900" dirty="0" smtClean="0"/>
              <a:t>        Систему, входящую в состав какой – то другой, более крупной системы, называется </a:t>
            </a:r>
            <a:r>
              <a:rPr lang="ru-RU" altLang="ru-RU" sz="2900" b="1" dirty="0" smtClean="0"/>
              <a:t>подсистемой.</a:t>
            </a:r>
            <a:br>
              <a:rPr lang="ru-RU" altLang="ru-RU" sz="2900" b="1" dirty="0" smtClean="0"/>
            </a:br>
            <a:r>
              <a:rPr lang="ru-RU" altLang="ru-RU" sz="2900" b="1" dirty="0" smtClean="0"/>
              <a:t>   </a:t>
            </a:r>
            <a:r>
              <a:rPr lang="ru-RU" altLang="ru-RU" sz="2900" b="1" i="1" dirty="0" smtClean="0"/>
              <a:t>Пример:</a:t>
            </a:r>
            <a:r>
              <a:rPr lang="ru-RU" altLang="ru-RU" sz="2900" b="1" dirty="0" smtClean="0"/>
              <a:t> </a:t>
            </a:r>
            <a:r>
              <a:rPr lang="ru-RU" altLang="ru-RU" sz="2900" dirty="0" smtClean="0"/>
              <a:t>Системный блок является подсистемой персонального компьютера</a:t>
            </a:r>
            <a:br>
              <a:rPr lang="ru-RU" altLang="ru-RU" sz="2900" dirty="0" smtClean="0"/>
            </a:br>
            <a:r>
              <a:rPr lang="ru-RU" altLang="ru-RU" sz="2900" dirty="0" smtClean="0"/>
              <a:t> а процессор  - подсистемой системного блока.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" y="4652964"/>
            <a:ext cx="13843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1" y="3357563"/>
            <a:ext cx="1584325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6" y="5373689"/>
            <a:ext cx="93186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5551489"/>
            <a:ext cx="1441451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4797425"/>
            <a:ext cx="20669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3500439"/>
            <a:ext cx="2376488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3789040"/>
            <a:ext cx="7056784" cy="2231604"/>
          </a:xfrm>
        </p:spPr>
        <p:txBody>
          <a:bodyPr/>
          <a:lstStyle/>
          <a:p>
            <a:pPr algn="ctr" eaLnBrk="1" hangingPunct="1"/>
            <a:r>
              <a:rPr lang="ru-RU" altLang="ru-RU" sz="3200" b="1" i="1" u="sng" dirty="0" smtClean="0"/>
              <a:t>Следовательно:</a:t>
            </a: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>Задача наук – описание системных закономерностей в природе и обществе.</a:t>
            </a:r>
            <a:br>
              <a:rPr lang="ru-RU" altLang="ru-RU" sz="3200" dirty="0" smtClean="0"/>
            </a:br>
            <a:r>
              <a:rPr lang="ru-RU" altLang="ru-RU" sz="3200" b="1" i="1" u="sng" dirty="0" smtClean="0"/>
              <a:t>Сущность системного подхода</a:t>
            </a:r>
            <a:r>
              <a:rPr lang="ru-RU" altLang="ru-RU" sz="3200" dirty="0" smtClean="0"/>
              <a:t> состоит в учёте системных связей всякого объекта изучения или воздействия: данный объект является подсистемой других систем.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тмение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720</TotalTime>
  <Words>619</Words>
  <Application>Microsoft Office PowerPoint</Application>
  <PresentationFormat>Экран (4:3)</PresentationFormat>
  <Paragraphs>83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Затмение</vt:lpstr>
      <vt:lpstr>Тема:  «О типах связей и видах управления».</vt:lpstr>
      <vt:lpstr>     Система  - это сложный объект,состоящий из взаимосвязанных частей (элементов) и существующих как единое целое. Всякая система имеет определенное назначение (функцию, цель). </vt:lpstr>
      <vt:lpstr>Множество велосипедных деталей и велосипед. Велосипед – это система. Детали – это его части (элементы). Его назначение перевозка велосипедиста.</vt:lpstr>
      <vt:lpstr>Все части (элементы) системы находятся в определённых отношениях или связях друг с другом. Структура  - это совокупность связей между элементами системы, это внутренняя организация системы.</vt:lpstr>
      <vt:lpstr>ВЫВОД: </vt:lpstr>
      <vt:lpstr>ПРИМЕР:</vt:lpstr>
      <vt:lpstr>Презентация PowerPoint</vt:lpstr>
      <vt:lpstr>        Систему, входящую в состав какой – то другой, более крупной системы, называется подсистемой.    Пример: Системный блок является подсистемой персонального компьютера  а процессор  - подсистемой системного блока.</vt:lpstr>
      <vt:lpstr>Следовательно: Задача наук – описание системных закономерностей в природе и обществе. Сущность системного подхода состоит в учёте системных связей всякого объекта изучения или воздействия: данный объект является подсистемой других систем.</vt:lpstr>
      <vt:lpstr>Примером необходимости системного подхода является работа врача. Взявшись лечить какой – то орган врач не должен забывать о взаимосвязи этого органа со всем организмом человека. Человеческий организм – очень сложная система.. </vt:lpstr>
      <vt:lpstr>ЕСТЕСТВЕННЫЕ (ИЛИ ПРИРОДНЫЕ)</vt:lpstr>
      <vt:lpstr>Молекулы - как системы из взаимосвязанных элементарных частиц. </vt:lpstr>
      <vt:lpstr>Лес, который представляет собой взаимосвязанных средой животных, насекомых, птиц, растений</vt:lpstr>
      <vt:lpstr>ИСКУССТВЕННЫЕ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ОБЩЕСТВЕННЫЕ СИСТЕМЫ</vt:lpstr>
      <vt:lpstr>Любая искусственная система создается с определённой целью. </vt:lpstr>
      <vt:lpstr>СИСТЕМЫ УПРАВЛЕНИЯ</vt:lpstr>
      <vt:lpstr>С точки зрения кибернетики процесс управления рассматривается как функционирование системы управления.</vt:lpstr>
      <vt:lpstr>Прямая связь и обратная связь</vt:lpstr>
      <vt:lpstr>Презентация PowerPoint</vt:lpstr>
      <vt:lpstr>Домашнее задание</vt:lpstr>
      <vt:lpstr>Список источников:</vt:lpstr>
    </vt:vector>
  </TitlesOfParts>
  <Company>MSHOME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Даша</dc:creator>
  <cp:lastModifiedBy>Cross</cp:lastModifiedBy>
  <cp:revision>23</cp:revision>
  <cp:lastPrinted>2014-11-18T17:49:24Z</cp:lastPrinted>
  <dcterms:created xsi:type="dcterms:W3CDTF">2008-02-27T08:52:18Z</dcterms:created>
  <dcterms:modified xsi:type="dcterms:W3CDTF">2017-02-08T12:19:20Z</dcterms:modified>
</cp:coreProperties>
</file>