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61" r:id="rId7"/>
    <p:sldId id="276" r:id="rId8"/>
    <p:sldId id="273" r:id="rId9"/>
    <p:sldId id="264" r:id="rId10"/>
    <p:sldId id="271" r:id="rId11"/>
    <p:sldId id="265" r:id="rId12"/>
    <p:sldId id="266" r:id="rId13"/>
    <p:sldId id="267" r:id="rId14"/>
    <p:sldId id="270" r:id="rId15"/>
    <p:sldId id="272" r:id="rId16"/>
    <p:sldId id="277" r:id="rId17"/>
    <p:sldId id="274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0066"/>
    <a:srgbClr val="000099"/>
    <a:srgbClr val="CC3399"/>
    <a:srgbClr val="0000FF"/>
    <a:srgbClr val="CC0066"/>
    <a:srgbClr val="00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49400A-0BDA-4D0F-A2C8-44FB129A9DE9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8391D8-40CE-4AEF-9F4E-6BF6880D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4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B86F8D-8030-40DF-8627-03D7382CB336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163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9638-192D-474A-A1E6-FF581AEC8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CC7A-92C2-46BD-837D-94598B285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C859-4409-4038-8D05-D3940242D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DE25-1712-4D8A-B80C-49BF3B0C7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C38B-35F2-4D6F-B58A-690A032A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C063-CA4D-42F8-87FC-85165629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492B-625D-4796-84D0-FE7C7B81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79C9-A4A6-4CAB-9E85-F20F5D39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1358-2EA3-470E-970B-D8496650A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F7FE-1AA0-4872-91DD-E8F1C3DAB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DFC4-6ACF-41E5-8E40-AB1C08AB9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85C2-45A6-4C0E-97A7-AB4377D2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F535-7EF0-4039-8E90-41C831056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19AF-DDAA-4D99-AE48-3E7D3F58E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72C8-B781-4C2D-BE95-F33DDFF1A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2F2C-5A85-4DC7-A4BF-71C86CB8D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327E-FFF8-49D7-A069-50B25F7A6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6F-053B-4777-B3E8-F647BF30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2B2-A3AF-4CF2-A762-7D8ABC382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E09C-3B91-4685-99D4-9AE5F3D7F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3877-77CC-43F7-BAFB-C94B217AD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CC30-EF09-4340-9CE4-8E96C4FB2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ABF6-A003-4E28-BED1-CD2B6034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2DA1-8402-47A5-9991-58D474DD0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150C4-B27C-465A-8DDE-D8ADCCA47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774955-187F-4C4D-9F44-2F524937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9;&#1087;&#1080;&#1095;&#1082;&#1080;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&#1055;&#1055;&#1041;.exe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\&#1056;&#1072;&#1073;&#1086;&#1095;&#1080;&#1081;%20&#1089;&#1090;&#1086;&#1083;\&#1050;&#1086;&#1085;&#1082;&#1091;&#1088;&#1089;\&#1092;&#1080;&#1079;&#1084;&#1080;&#1085;&#1091;&#1090;&#1082;&#1072;.mp3" TargetMode="External"/><Relationship Id="rId6" Type="http://schemas.openxmlformats.org/officeDocument/2006/relationships/image" Target="../media/image18.gif"/><Relationship Id="rId5" Type="http://schemas.openxmlformats.org/officeDocument/2006/relationships/hyperlink" Target="&#1092;&#1080;&#1079;&#1084;&#1080;&#1085;&#1091;&#1090;&#1082;&#1072;.mp3" TargetMode="Externa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536" y="332656"/>
            <a:ext cx="8496944" cy="17009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Открытый урок к межрегиональному семинару на базе СП МБОУ «Гимназия №8 </a:t>
            </a:r>
            <a:r>
              <a:rPr lang="ru-RU" sz="3600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с.Ножай</a:t>
            </a:r>
            <a:r>
              <a:rPr lang="ru-RU" sz="3600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–Юрт»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07797" y="1952922"/>
            <a:ext cx="25193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Огонь</a:t>
            </a:r>
            <a:endParaRPr lang="ru-RU" sz="3600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131841" y="2564904"/>
            <a:ext cx="2088232" cy="1461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2"/>
              </a:avLst>
            </a:prstTxWarp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Вода</a:t>
            </a:r>
            <a:endParaRPr lang="ru-RU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0000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524755" y="3717032"/>
            <a:ext cx="2575637" cy="1059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Газ</a:t>
            </a:r>
            <a:endParaRPr lang="ru-RU" sz="36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582166" y="5092490"/>
            <a:ext cx="3310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Подготовила</a:t>
            </a:r>
          </a:p>
          <a:p>
            <a:pPr algn="ctr"/>
            <a:r>
              <a:rPr lang="ru-RU" sz="1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Учитель начальных классов </a:t>
            </a:r>
          </a:p>
          <a:p>
            <a:pPr algn="ctr"/>
            <a:r>
              <a:rPr lang="ru-RU" sz="1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МБОУ «Гимназия №8 с. Ножай-Юрт</a:t>
            </a:r>
          </a:p>
          <a:p>
            <a:pPr algn="ctr"/>
            <a:r>
              <a:rPr lang="ru-RU" sz="1400" kern="10" dirty="0" err="1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Р.Х.Чунчурова</a:t>
            </a:r>
            <a:r>
              <a:rPr lang="ru-RU" sz="1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1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3б класс, 04.02.2016г.</a:t>
            </a:r>
            <a:endParaRPr lang="ru-RU" sz="14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 animBg="1"/>
      <p:bldP spid="2056" grpId="0" animBg="1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187450" y="908050"/>
            <a:ext cx="662463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Вода в доме</a:t>
            </a:r>
          </a:p>
        </p:txBody>
      </p:sp>
      <p:pic>
        <p:nvPicPr>
          <p:cNvPr id="15367" name="Picture 7" descr="AG0003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500438"/>
            <a:ext cx="20875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660066"/>
                </a:solidFill>
                <a:latin typeface="Rockwell" pitchFamily="18" charset="0"/>
              </a:rPr>
              <a:t>Что делать при аварии водопровода?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388" y="4365625"/>
            <a:ext cx="89646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660066"/>
                </a:solidFill>
              </a:rPr>
              <a:t>Вентиль</a:t>
            </a:r>
            <a:r>
              <a:rPr lang="ru-RU" sz="2000" b="1">
                <a:solidFill>
                  <a:schemeClr val="accent2"/>
                </a:solidFill>
              </a:rPr>
              <a:t> - клапан, для регулирования выхода жидкости, пара или газа, перекрывает воду в квартире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660066"/>
                </a:solidFill>
              </a:rPr>
              <a:t>Диспетчер</a:t>
            </a:r>
            <a:r>
              <a:rPr lang="ru-RU" sz="2000" b="1">
                <a:solidFill>
                  <a:schemeClr val="accent2"/>
                </a:solidFill>
              </a:rPr>
              <a:t> - работник, регулирующий из одного центрального пункта ход работы предприятия (пожарной части, аварийной части, водопровода.службы газа)</a:t>
            </a:r>
          </a:p>
        </p:txBody>
      </p:sp>
      <p:pic>
        <p:nvPicPr>
          <p:cNvPr id="18436" name="Picture 7" descr="Общее полож 019"/>
          <p:cNvPicPr>
            <a:picLocks noChangeAspect="1" noChangeArrowheads="1"/>
          </p:cNvPicPr>
          <p:nvPr/>
        </p:nvPicPr>
        <p:blipFill>
          <a:blip r:embed="rId2"/>
          <a:srcRect r="2026"/>
          <a:stretch>
            <a:fillRect/>
          </a:stretch>
        </p:blipFill>
        <p:spPr bwMode="auto">
          <a:xfrm>
            <a:off x="971550" y="1773238"/>
            <a:ext cx="69850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827088" y="2420938"/>
            <a:ext cx="662463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Газ рядом с нами</a:t>
            </a:r>
          </a:p>
        </p:txBody>
      </p:sp>
      <p:pic>
        <p:nvPicPr>
          <p:cNvPr id="19459" name="Picture 4" descr="image9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16017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image9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13325"/>
            <a:ext cx="167481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7416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>
                <a:solidFill>
                  <a:srgbClr val="000066"/>
                </a:solidFill>
                <a:latin typeface="Bradley Hand ITC" pitchFamily="66" charset="0"/>
              </a:rPr>
              <a:t>Неосторожность: выкипающая вода погасила огонь, слабый огонь был задут сквозняком, не до конца закрыт кран газовой плиты.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  <a:latin typeface="Bradley Hand ITC" pitchFamily="66" charset="0"/>
              </a:rPr>
              <a:t>2.  Неисправность газового оборудования: утечка в соединениях труб, неисправные газовые приборы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192837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Возможные причины утечки газа: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00063" y="5286375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Вызов газовой службы по телефону «04»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35150" y="908050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 smtClean="0">
                <a:solidFill>
                  <a:srgbClr val="000099"/>
                </a:solidFill>
                <a:latin typeface="Bodoni MT Black" pitchFamily="18" charset="0"/>
              </a:rPr>
              <a:t>Продолжи фразы</a:t>
            </a:r>
            <a:endParaRPr lang="ru-RU" sz="4400" b="1" i="1" dirty="0">
              <a:solidFill>
                <a:srgbClr val="000099"/>
              </a:solidFill>
              <a:latin typeface="Bodoni MT Black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2349500"/>
            <a:ext cx="7559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sz="2400" b="1" i="1" dirty="0" smtClean="0">
                <a:solidFill>
                  <a:srgbClr val="660066"/>
                </a:solidFill>
                <a:latin typeface="Rockwell" pitchFamily="18" charset="0"/>
              </a:rPr>
              <a:t>Сегодня я понял(а), что…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sz="2400" b="1" i="1" dirty="0" smtClean="0">
                <a:solidFill>
                  <a:srgbClr val="660066"/>
                </a:solidFill>
                <a:latin typeface="Rockwell" pitchFamily="18" charset="0"/>
              </a:rPr>
              <a:t>Я запомнил(а)…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sz="2400" b="1" i="1" dirty="0" smtClean="0">
                <a:solidFill>
                  <a:srgbClr val="660066"/>
                </a:solidFill>
                <a:latin typeface="Rockwell" pitchFamily="18" charset="0"/>
              </a:rPr>
              <a:t>Теперь я смогу…</a:t>
            </a:r>
            <a:endParaRPr lang="ru-RU" sz="2400" b="1" i="1" dirty="0">
              <a:solidFill>
                <a:srgbClr val="660066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35150" y="908050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000099"/>
                </a:solidFill>
                <a:latin typeface="Bodoni MT Black" pitchFamily="18" charset="0"/>
              </a:rPr>
              <a:t>Домашнее задание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2349500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660066"/>
                </a:solidFill>
                <a:latin typeface="Rockwell" pitchFamily="18" charset="0"/>
              </a:rPr>
              <a:t>1. Подготовить проект по теме «Герои пожарные в </a:t>
            </a:r>
            <a:r>
              <a:rPr lang="ru-RU" sz="2400" b="1" i="1" smtClean="0">
                <a:solidFill>
                  <a:srgbClr val="660066"/>
                </a:solidFill>
                <a:latin typeface="Rockwell" pitchFamily="18" charset="0"/>
              </a:rPr>
              <a:t>Чеченской Республике»</a:t>
            </a:r>
            <a:endParaRPr lang="ru-RU" sz="2400" b="1" i="1" dirty="0">
              <a:solidFill>
                <a:srgbClr val="660066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3014" name="Picture 6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36562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 rot="228844">
            <a:off x="1692275" y="1052513"/>
            <a:ext cx="2592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3059113" y="2636838"/>
            <a:ext cx="3746500" cy="1439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урок.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21605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2781300"/>
            <a:ext cx="813593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990000"/>
                </a:solidFill>
                <a:latin typeface="Rockwell" pitchFamily="18" charset="0"/>
              </a:rPr>
              <a:t>« Запомнить твёрдо нужно нам, </a:t>
            </a:r>
          </a:p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990000"/>
                </a:solidFill>
                <a:latin typeface="Rockwell" pitchFamily="18" charset="0"/>
              </a:rPr>
              <a:t>Огонь не возникает сам!»</a:t>
            </a:r>
          </a:p>
          <a:p>
            <a:pPr algn="r">
              <a:spcBef>
                <a:spcPct val="50000"/>
              </a:spcBef>
            </a:pPr>
            <a:r>
              <a:rPr lang="ru-RU"/>
              <a:t>                                                     </a:t>
            </a:r>
            <a:r>
              <a:rPr lang="ru-RU" sz="2400" b="1">
                <a:solidFill>
                  <a:srgbClr val="990000"/>
                </a:solidFill>
              </a:rPr>
              <a:t>Владимир Маяковский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Общее полож"/>
          <p:cNvPicPr>
            <a:picLocks noChangeAspect="1" noChangeArrowheads="1"/>
          </p:cNvPicPr>
          <p:nvPr/>
        </p:nvPicPr>
        <p:blipFill>
          <a:blip r:embed="rId2"/>
          <a:srcRect t="19345" r="5916" b="427"/>
          <a:stretch>
            <a:fillRect/>
          </a:stretch>
        </p:blipFill>
        <p:spPr bwMode="auto">
          <a:xfrm>
            <a:off x="179388" y="1341438"/>
            <a:ext cx="2952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Общее полож 011"/>
          <p:cNvPicPr>
            <a:picLocks noChangeAspect="1" noChangeArrowheads="1"/>
          </p:cNvPicPr>
          <p:nvPr/>
        </p:nvPicPr>
        <p:blipFill>
          <a:blip r:embed="rId3"/>
          <a:srcRect l="2757" t="4301" r="-969" b="5695"/>
          <a:stretch>
            <a:fillRect/>
          </a:stretch>
        </p:blipFill>
        <p:spPr bwMode="auto">
          <a:xfrm>
            <a:off x="3203575" y="836613"/>
            <a:ext cx="29876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Общее полож 002"/>
          <p:cNvPicPr>
            <a:picLocks noChangeAspect="1" noChangeArrowheads="1"/>
          </p:cNvPicPr>
          <p:nvPr/>
        </p:nvPicPr>
        <p:blipFill>
          <a:blip r:embed="rId4"/>
          <a:srcRect l="2110" t="4167" r="2110" b="2844"/>
          <a:stretch>
            <a:fillRect/>
          </a:stretch>
        </p:blipFill>
        <p:spPr bwMode="auto">
          <a:xfrm>
            <a:off x="3419475" y="3716338"/>
            <a:ext cx="28082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Общее полож 010"/>
          <p:cNvPicPr>
            <a:picLocks noChangeAspect="1" noChangeArrowheads="1"/>
          </p:cNvPicPr>
          <p:nvPr/>
        </p:nvPicPr>
        <p:blipFill>
          <a:blip r:embed="rId5"/>
          <a:srcRect l="2225" t="6235" b="1399"/>
          <a:stretch>
            <a:fillRect/>
          </a:stretch>
        </p:blipFill>
        <p:spPr bwMode="auto">
          <a:xfrm>
            <a:off x="6372225" y="2924175"/>
            <a:ext cx="25606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Общее полож 001"/>
          <p:cNvPicPr>
            <a:picLocks noChangeAspect="1" noChangeArrowheads="1"/>
          </p:cNvPicPr>
          <p:nvPr/>
        </p:nvPicPr>
        <p:blipFill>
          <a:blip r:embed="rId6"/>
          <a:srcRect l="7515" r="975" b="5000"/>
          <a:stretch>
            <a:fillRect/>
          </a:stretch>
        </p:blipFill>
        <p:spPr bwMode="auto">
          <a:xfrm>
            <a:off x="250825" y="4221163"/>
            <a:ext cx="2952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50825" y="3284538"/>
            <a:ext cx="302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Неисправность электрических приборов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276600" y="2781300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Забывчивость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443663" y="2266950"/>
            <a:ext cx="2449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Игры со спичками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95288" y="6381750"/>
            <a:ext cx="280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Искра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419475" y="5734050"/>
            <a:ext cx="280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Легковоспламеняющиеся предметы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516688" y="4941888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Керосин, бензин, газ</a:t>
            </a: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 rot="257296">
            <a:off x="468313" y="0"/>
            <a:ext cx="2325687" cy="1293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Причины пожара</a:t>
            </a:r>
          </a:p>
        </p:txBody>
      </p:sp>
      <p:pic>
        <p:nvPicPr>
          <p:cNvPr id="6166" name="Picture 22" descr="Общее полож 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04813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  <a:latin typeface="Century Gothic" pitchFamily="34" charset="0"/>
              </a:rPr>
              <a:t>Шалость детей с огнём - причина пожара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0113" y="5876925"/>
            <a:ext cx="7704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  <a:latin typeface="Arial Rounded MT Bold" pitchFamily="34" charset="0"/>
                <a:hlinkClick r:id="rId2" action="ppaction://hlinkfile"/>
              </a:rPr>
              <a:t>Спички</a:t>
            </a:r>
            <a:r>
              <a:rPr lang="ru-RU" sz="2800" b="1" i="1">
                <a:solidFill>
                  <a:srgbClr val="990000"/>
                </a:solidFill>
                <a:latin typeface="Arial Rounded MT Bold" pitchFamily="34" charset="0"/>
              </a:rPr>
              <a:t> не игрушка для детей</a:t>
            </a:r>
          </a:p>
        </p:txBody>
      </p:sp>
      <p:pic>
        <p:nvPicPr>
          <p:cNvPr id="8198" name="Picture 6" descr="Общее полож 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052513"/>
            <a:ext cx="32400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Общее полож 006"/>
          <p:cNvPicPr>
            <a:picLocks noChangeAspect="1" noChangeArrowheads="1"/>
          </p:cNvPicPr>
          <p:nvPr/>
        </p:nvPicPr>
        <p:blipFill>
          <a:blip r:embed="rId4"/>
          <a:srcRect t="6644" r="1949"/>
          <a:stretch>
            <a:fillRect/>
          </a:stretch>
        </p:blipFill>
        <p:spPr bwMode="auto">
          <a:xfrm>
            <a:off x="611188" y="1125538"/>
            <a:ext cx="3600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Общее полож 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432175"/>
            <a:ext cx="331311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Общее полож 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626586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971550" y="5661025"/>
            <a:ext cx="661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Никогда не прячьтесь при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0"/>
            <a:ext cx="8215338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Сводка ГУ МЧС РФ по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Чечне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85750" y="571500"/>
            <a:ext cx="86439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 начала года на территории Чечни зарегистрировано 354 пожара. Об этом сообщил начальник Главного управления МЧС России по ЧР Руслан Яхьяев.</a:t>
            </a:r>
          </a:p>
          <a:p>
            <a:r>
              <a:rPr lang="ru-RU" dirty="0"/>
              <a:t>При этом чеченские пожарные спасли от гибели 308 человек и материальных ценностей на сумму более 90 миллионов рублей</a:t>
            </a:r>
            <a:r>
              <a:rPr lang="ru-RU" dirty="0" smtClean="0"/>
              <a:t>.</a:t>
            </a:r>
          </a:p>
          <a:p>
            <a:r>
              <a:rPr lang="ru-RU" dirty="0"/>
              <a:t>Последствием халатного отношения граждан к правилам пожарной безопасности стала гибель шести человек.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85750" y="1714500"/>
            <a:ext cx="87153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 dirty="0"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       Главное управление МЧС России по </a:t>
            </a:r>
            <a:r>
              <a:rPr lang="ru-RU" dirty="0" smtClean="0"/>
              <a:t>Чеченской </a:t>
            </a:r>
            <a:r>
              <a:rPr lang="ru-RU" dirty="0"/>
              <a:t>Республике напоминает: единый телефон спасателей и пожарных – «01». Единая дежурно-диспетчерская служба «01» обеспечивает круглосуточный прием информации от населения при угрозе или возникновении пожаров, чрезвычайных ситуаций, аварий и катастроф. </a:t>
            </a:r>
            <a:r>
              <a:rPr lang="ru-RU" dirty="0">
                <a:cs typeface="Times New Roman" pitchFamily="18" charset="0"/>
              </a:rPr>
              <a:t>Звонки со всех операторов мобильной связи осуществляются бесплатно по номеру «112», в том числе и при отрицательном балансе.    </a:t>
            </a:r>
            <a:endParaRPr lang="ru-RU" dirty="0"/>
          </a:p>
        </p:txBody>
      </p:sp>
      <p:pic>
        <p:nvPicPr>
          <p:cNvPr id="12293" name="Picture 2" descr="C:\Documents and Settings\Admin\Рабочий стол\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0005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Documents and Settings\Admin\Рабочий стол\Новая папка\пож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00563"/>
            <a:ext cx="29559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C:\Documents and Settings\Admin\Рабочий стол\Новая папка\пож.маш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500563"/>
            <a:ext cx="30718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1928813" y="45720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flame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88" y="4857750"/>
            <a:ext cx="8786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00000"/>
                </a:solidFill>
                <a:latin typeface="Bodoni MT Black" pitchFamily="18" charset="0"/>
              </a:rPr>
              <a:t>Назвать свой адрес, телефон, фамилию,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00000"/>
                </a:solidFill>
                <a:latin typeface="Bodoni MT Black" pitchFamily="18" charset="0"/>
              </a:rPr>
              <a:t> где возник пожар</a:t>
            </a:r>
            <a:r>
              <a:rPr lang="ru-RU" sz="3200" b="1">
                <a:solidFill>
                  <a:srgbClr val="CCCCFF"/>
                </a:solidFill>
                <a:latin typeface="Bodoni MT Black" pitchFamily="18" charset="0"/>
              </a:rPr>
              <a:t>.</a:t>
            </a:r>
          </a:p>
        </p:txBody>
      </p:sp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1643063" y="2500313"/>
            <a:ext cx="67611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0" b="1" dirty="0">
                <a:solidFill>
                  <a:srgbClr val="FF3300"/>
                </a:solidFill>
              </a:rPr>
              <a:t>0 1</a:t>
            </a:r>
            <a:r>
              <a:rPr lang="en-US" sz="13000" b="1" dirty="0">
                <a:solidFill>
                  <a:srgbClr val="FF3300"/>
                </a:solidFill>
              </a:rPr>
              <a:t> (112)</a:t>
            </a:r>
            <a:endParaRPr lang="ru-RU" sz="13000" b="1" dirty="0">
              <a:solidFill>
                <a:srgbClr val="FF33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0063" y="785813"/>
            <a:ext cx="82153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sz="4400" b="1">
                <a:solidFill>
                  <a:srgbClr val="C00000"/>
                </a:solidFill>
                <a:latin typeface="Bodoni MT Black" pitchFamily="18" charset="0"/>
              </a:rPr>
              <a:t>Немедленно о пожаре сообщите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5184775" cy="798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  <p:pic>
        <p:nvPicPr>
          <p:cNvPr id="15363" name="Picture 5" descr="J00761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4175"/>
            <a:ext cx="2009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Копия J00761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636838"/>
            <a:ext cx="2022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G00215_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692150"/>
            <a:ext cx="923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3000375" y="500063"/>
            <a:ext cx="5524500" cy="657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«Не зевай, думай и отвечай!»</a:t>
            </a:r>
          </a:p>
        </p:txBody>
      </p:sp>
      <p:pic>
        <p:nvPicPr>
          <p:cNvPr id="16388" name="Picture 9" descr="aluno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214813"/>
            <a:ext cx="1658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57188" y="1428750"/>
            <a:ext cx="78581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1. Назовите номер телефона для сообщения о пожаре?                       </a:t>
            </a:r>
            <a:endParaRPr lang="ru-RU" b="1">
              <a:solidFill>
                <a:srgbClr val="000099"/>
              </a:solidFill>
            </a:endParaRPr>
          </a:p>
          <a:p>
            <a:pPr eaLnBrk="0" hangingPunct="0"/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а) “02”;   б) “01”;    в) “ОЗ”;   г) “04”.</a:t>
            </a:r>
          </a:p>
          <a:p>
            <a:pPr eaLnBrk="0" hangingPunct="0"/>
            <a:endParaRPr lang="ru-RU" b="1">
              <a:solidFill>
                <a:srgbClr val="C00000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2. Как называют людей, которые тушат пожары?                                            </a:t>
            </a:r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а) пожарные; в) водоносы; б) погорельцы; г) тушильщики</a:t>
            </a:r>
          </a:p>
          <a:p>
            <a:pPr eaLnBrk="0" hangingPunct="0"/>
            <a:endParaRPr lang="ru-RU" b="1">
              <a:solidFill>
                <a:srgbClr val="C00000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3. Назовите средство пожаротушения, которым можно воспользоваться?                                                                 </a:t>
            </a:r>
            <a:endParaRPr lang="ru-RU" b="1">
              <a:solidFill>
                <a:srgbClr val="000099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а) газовый баллон;в) бензин;б) огнетушитель;г) сухая трава.</a:t>
            </a:r>
          </a:p>
          <a:p>
            <a:pPr eaLnBrk="0" hangingPunct="0"/>
            <a:endParaRPr lang="ru-RU" b="1">
              <a:solidFill>
                <a:srgbClr val="C00000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4. Отчего чаще всего страдают люди при пожаре?                                                       </a:t>
            </a:r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а) от огня и дыма;    в) от воды;</a:t>
            </a:r>
            <a:endParaRPr lang="ru-RU" b="1">
              <a:solidFill>
                <a:srgbClr val="C00000"/>
              </a:solidFill>
            </a:endParaRPr>
          </a:p>
          <a:p>
            <a:pPr eaLnBrk="0" hangingPunct="0"/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  б) от яркого света; г) от потока свежего воздуха </a:t>
            </a:r>
          </a:p>
          <a:p>
            <a:pPr eaLnBrk="0" hangingPunct="0"/>
            <a:endParaRPr lang="ru-RU" b="1">
              <a:solidFill>
                <a:srgbClr val="C00000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5. Назовите поджигателей из стихотворения К. Чуковского“Путаница”:</a:t>
            </a:r>
            <a:endParaRPr lang="ru-RU" b="1">
              <a:solidFill>
                <a:srgbClr val="000099"/>
              </a:solidFill>
            </a:endParaRPr>
          </a:p>
          <a:p>
            <a:pPr eaLnBrk="0" hangingPunct="0"/>
            <a:r>
              <a:rPr lang="ru-RU" b="1">
                <a:solidFill>
                  <a:srgbClr val="000099"/>
                </a:solidFill>
                <a:cs typeface="Times New Roman" pitchFamily="18" charset="0"/>
              </a:rPr>
              <a:t>      </a:t>
            </a:r>
            <a:r>
              <a:rPr lang="ru-RU" b="1" i="1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ru-RU" b="1" i="1">
                <a:solidFill>
                  <a:srgbClr val="C00000"/>
                </a:solidFill>
                <a:cs typeface="Times New Roman" pitchFamily="18" charset="0"/>
              </a:rPr>
              <a:t>а) крысы; в) лисички; б) волки; г) бараны</a:t>
            </a:r>
            <a:endParaRPr lang="ru-RU" b="1">
              <a:solidFill>
                <a:srgbClr val="C00000"/>
              </a:solidFill>
            </a:endParaRPr>
          </a:p>
          <a:p>
            <a:pPr eaLnBrk="0" hangingPunct="0"/>
            <a:endParaRPr lang="ru-RU">
              <a:solidFill>
                <a:srgbClr val="000099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57188"/>
            <a:ext cx="1928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660066"/>
                </a:solidFill>
              </a:rPr>
              <a:t>Тест: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1131</TotalTime>
  <Words>422</Words>
  <Application>Microsoft Office PowerPoint</Application>
  <PresentationFormat>Экран (4:3)</PresentationFormat>
  <Paragraphs>69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Bodoni MT Black</vt:lpstr>
      <vt:lpstr>Bradley Hand ITC</vt:lpstr>
      <vt:lpstr>Calibri</vt:lpstr>
      <vt:lpstr>Century Gothic</vt:lpstr>
      <vt:lpstr>Impact</vt:lpstr>
      <vt:lpstr>Rockwell</vt:lpstr>
      <vt:lpstr>Tahoma</vt:lpstr>
      <vt:lpstr>Times New Roman</vt:lpstr>
      <vt:lpstr>Wingdings</vt:lpstr>
      <vt:lpstr>Оформление по умолчанию</vt:lpstr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Аза</cp:lastModifiedBy>
  <cp:revision>37</cp:revision>
  <cp:lastPrinted>2009-01-01T18:17:55Z</cp:lastPrinted>
  <dcterms:created xsi:type="dcterms:W3CDTF">2008-12-14T07:16:01Z</dcterms:created>
  <dcterms:modified xsi:type="dcterms:W3CDTF">2009-01-01T18:18:23Z</dcterms:modified>
</cp:coreProperties>
</file>